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0"/>
  </p:notesMasterIdLst>
  <p:handoutMasterIdLst>
    <p:handoutMasterId r:id="rId11"/>
  </p:handoutMasterIdLst>
  <p:sldIdLst>
    <p:sldId id="347" r:id="rId2"/>
    <p:sldId id="366" r:id="rId3"/>
    <p:sldId id="367" r:id="rId4"/>
    <p:sldId id="368" r:id="rId5"/>
    <p:sldId id="369" r:id="rId6"/>
    <p:sldId id="370" r:id="rId7"/>
    <p:sldId id="371" r:id="rId8"/>
    <p:sldId id="372"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86400" autoAdjust="0"/>
  </p:normalViewPr>
  <p:slideViewPr>
    <p:cSldViewPr>
      <p:cViewPr varScale="1">
        <p:scale>
          <a:sx n="62" d="100"/>
          <a:sy n="62" d="100"/>
        </p:scale>
        <p:origin x="142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3913848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381000" y="2971800"/>
            <a:ext cx="5791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7.2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7</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Section </a:t>
            </a:r>
            <a:r>
              <a:rPr lang="en-US" smtClean="0"/>
              <a:t>7.2</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Two-way factorial design</a:t>
            </a:r>
          </a:p>
          <a:p>
            <a:pPr marL="0" indent="285750">
              <a:spcBef>
                <a:spcPct val="0"/>
              </a:spcBef>
              <a:spcAft>
                <a:spcPct val="15000"/>
              </a:spcAft>
              <a:buNone/>
            </a:pPr>
            <a:r>
              <a:rPr lang="en-US" altLang="en-US" dirty="0" smtClean="0">
                <a:sym typeface="Symbol" panose="05050102010706020507" pitchFamily="18" charset="2"/>
              </a:rPr>
              <a:t>Design </a:t>
            </a:r>
            <a:r>
              <a:rPr lang="en-US" altLang="en-US" dirty="0">
                <a:sym typeface="Symbol" panose="05050102010706020507" pitchFamily="18" charset="2"/>
              </a:rPr>
              <a:t>principles</a:t>
            </a:r>
          </a:p>
          <a:p>
            <a:pPr marL="0" indent="285750">
              <a:spcBef>
                <a:spcPct val="0"/>
              </a:spcBef>
              <a:spcAft>
                <a:spcPct val="15000"/>
              </a:spcAft>
              <a:buNone/>
            </a:pPr>
            <a:r>
              <a:rPr lang="en-US" altLang="en-US" dirty="0" smtClean="0">
                <a:sym typeface="Symbol" panose="05050102010706020507" pitchFamily="18" charset="2"/>
              </a:rPr>
              <a:t>Examples</a:t>
            </a:r>
            <a:endParaRPr lang="en-US" altLang="en-US" dirty="0">
              <a:sym typeface="Symbol" panose="05050102010706020507" pitchFamily="18" charset="2"/>
            </a:endParaRP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Experimental Design Principles</a:t>
            </a:r>
            <a:endParaRPr lang="ru-RU" dirty="0"/>
          </a:p>
        </p:txBody>
      </p:sp>
      <p:sp>
        <p:nvSpPr>
          <p:cNvPr id="3" name="Content Placeholder 2"/>
          <p:cNvSpPr>
            <a:spLocks noGrp="1"/>
          </p:cNvSpPr>
          <p:nvPr>
            <p:ph sz="quarter" idx="10"/>
          </p:nvPr>
        </p:nvSpPr>
        <p:spPr>
          <a:xfrm>
            <a:off x="247304" y="1407392"/>
            <a:ext cx="8744296" cy="4764808"/>
          </a:xfrm>
        </p:spPr>
        <p:txBody>
          <a:bodyPr>
            <a:normAutofit/>
          </a:bodyPr>
          <a:lstStyle/>
          <a:p>
            <a:pPr marL="514350" indent="-514350">
              <a:buAutoNum type="arabicPeriod"/>
            </a:pPr>
            <a:r>
              <a:rPr lang="en-US" u="sng" dirty="0"/>
              <a:t>Comparison</a:t>
            </a:r>
            <a:r>
              <a:rPr lang="en-US" dirty="0"/>
              <a:t>: Need factors with more than one level.</a:t>
            </a:r>
          </a:p>
          <a:p>
            <a:pPr marL="514350" indent="-514350">
              <a:buAutoNum type="arabicPeriod"/>
            </a:pPr>
            <a:r>
              <a:rPr lang="en-US" u="sng" dirty="0"/>
              <a:t>Replication</a:t>
            </a:r>
            <a:r>
              <a:rPr lang="en-US" dirty="0"/>
              <a:t>: Use more than one unit for each condition (to measure unit-to-unit variation).</a:t>
            </a:r>
          </a:p>
          <a:p>
            <a:pPr marL="514350" indent="-514350">
              <a:buAutoNum type="arabicPeriod"/>
            </a:pPr>
            <a:r>
              <a:rPr lang="en-US" u="sng" dirty="0"/>
              <a:t>Blocking</a:t>
            </a:r>
            <a:r>
              <a:rPr lang="en-US" dirty="0"/>
              <a:t>: Try to compare like to like and isolate the factor of interest</a:t>
            </a:r>
            <a:r>
              <a:rPr lang="en-US" dirty="0" smtClean="0"/>
              <a:t>.</a:t>
            </a:r>
            <a:endParaRPr lang="en-US" dirty="0"/>
          </a:p>
          <a:p>
            <a:pPr marL="514350" indent="-514350">
              <a:buAutoNum type="arabicPeriod"/>
            </a:pPr>
            <a:r>
              <a:rPr lang="en-US" u="sng" dirty="0"/>
              <a:t>Crossing</a:t>
            </a:r>
            <a:r>
              <a:rPr lang="en-US" dirty="0"/>
              <a:t>: With two (or more) factors, try to get data for all possible combinations.</a:t>
            </a:r>
          </a:p>
          <a:p>
            <a:pPr marL="514350" indent="-514350">
              <a:buAutoNum type="arabicPeriod"/>
            </a:pPr>
            <a:r>
              <a:rPr lang="en-US" u="sng" dirty="0"/>
              <a:t>Randomization</a:t>
            </a:r>
            <a:r>
              <a:rPr lang="en-US" dirty="0"/>
              <a:t>: When feasible, assign treatments to units at random.</a:t>
            </a:r>
          </a:p>
        </p:txBody>
      </p:sp>
    </p:spTree>
    <p:extLst>
      <p:ext uri="{BB962C8B-B14F-4D97-AF65-F5344CB8AC3E}">
        <p14:creationId xmlns:p14="http://schemas.microsoft.com/office/powerpoint/2010/main" val="38092417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Example: Glue Strength</a:t>
            </a:r>
          </a:p>
        </p:txBody>
      </p:sp>
      <p:graphicFrame>
        <p:nvGraphicFramePr>
          <p:cNvPr id="16" name="Table 4"/>
          <p:cNvGraphicFramePr>
            <a:graphicFrameLocks noGrp="1"/>
          </p:cNvGraphicFramePr>
          <p:nvPr>
            <p:ph type="tbl" sz="quarter" idx="12"/>
            <p:extLst>
              <p:ext uri="{D42A27DB-BD31-4B8C-83A1-F6EECF244321}">
                <p14:modId xmlns:p14="http://schemas.microsoft.com/office/powerpoint/2010/main" val="1334561683"/>
              </p:ext>
            </p:extLst>
          </p:nvPr>
        </p:nvGraphicFramePr>
        <p:xfrm>
          <a:off x="457200" y="2362200"/>
          <a:ext cx="3658553" cy="1584960"/>
        </p:xfrm>
        <a:graphic>
          <a:graphicData uri="http://schemas.openxmlformats.org/drawingml/2006/table">
            <a:tbl>
              <a:tblPr firstRow="1">
                <a:tableStyleId>{5940675A-B579-460E-94D1-54222C63F5DA}</a:tableStyleId>
              </a:tblPr>
              <a:tblGrid>
                <a:gridCol w="1324293">
                  <a:extLst>
                    <a:ext uri="{9D8B030D-6E8A-4147-A177-3AD203B41FA5}">
                      <a16:colId xmlns:a16="http://schemas.microsoft.com/office/drawing/2014/main" xmlns="" val="20000"/>
                    </a:ext>
                  </a:extLst>
                </a:gridCol>
                <a:gridCol w="1167130">
                  <a:extLst>
                    <a:ext uri="{9D8B030D-6E8A-4147-A177-3AD203B41FA5}">
                      <a16:colId xmlns:a16="http://schemas.microsoft.com/office/drawing/2014/main" xmlns="" val="20001"/>
                    </a:ext>
                  </a:extLst>
                </a:gridCol>
                <a:gridCol w="1167130">
                  <a:extLst>
                    <a:ext uri="{9D8B030D-6E8A-4147-A177-3AD203B41FA5}">
                      <a16:colId xmlns:a16="http://schemas.microsoft.com/office/drawing/2014/main" xmlns="" val="20002"/>
                    </a:ext>
                  </a:extLst>
                </a:gridCol>
              </a:tblGrid>
              <a:tr h="1524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Data:</a:t>
                      </a:r>
                      <a:endParaRPr kumimoji="0" lang="en-US" sz="2000" b="0" i="0" u="none" strike="noStrike" cap="none" normalizeH="0" baseline="0" dirty="0">
                        <a:ln>
                          <a:noFill/>
                        </a:ln>
                        <a:solidFill>
                          <a:srgbClr val="FFFF66"/>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0"/>
                  </a:ext>
                </a:extLst>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52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64</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72 </a:t>
                      </a:r>
                      <a:r>
                        <a:rPr kumimoji="0" lang="en-US" sz="2000" b="1" u="none" strike="noStrike" cap="none" normalizeH="0" baseline="0" dirty="0">
                          <a:ln>
                            <a:noFill/>
                          </a:ln>
                          <a:effectLst/>
                          <a:latin typeface="Arial" panose="020B0604020202020204" pitchFamily="34" charset="0"/>
                          <a:cs typeface="Arial" panose="020B0604020202020204" pitchFamily="34" charset="0"/>
                        </a:rPr>
                        <a:t>60</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67 55</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78 </a:t>
                      </a:r>
                      <a:r>
                        <a:rPr kumimoji="0" lang="en-US" sz="2000" b="1" u="none" strike="noStrike" cap="none" normalizeH="0" baseline="0" dirty="0">
                          <a:ln>
                            <a:noFill/>
                          </a:ln>
                          <a:effectLst/>
                          <a:latin typeface="Arial" panose="020B0604020202020204" pitchFamily="34" charset="0"/>
                          <a:cs typeface="Arial" panose="020B0604020202020204" pitchFamily="34" charset="0"/>
                        </a:rPr>
                        <a:t>68</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2"/>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86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72</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43 </a:t>
                      </a:r>
                      <a:r>
                        <a:rPr kumimoji="0" lang="en-US" sz="2000" b="1" u="none" strike="noStrike" cap="none" normalizeH="0" baseline="0" dirty="0">
                          <a:ln>
                            <a:noFill/>
                          </a:ln>
                          <a:effectLst/>
                          <a:latin typeface="Arial" panose="020B0604020202020204" pitchFamily="34" charset="0"/>
                          <a:cs typeface="Arial" panose="020B0604020202020204" pitchFamily="34" charset="0"/>
                        </a:rPr>
                        <a:t>51</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3"/>
                  </a:ext>
                </a:extLst>
              </a:tr>
            </a:tbl>
          </a:graphicData>
        </a:graphic>
      </p:graphicFrame>
      <p:sp>
        <p:nvSpPr>
          <p:cNvPr id="11" name="Content Placeholder 10"/>
          <p:cNvSpPr>
            <a:spLocks noGrp="1"/>
          </p:cNvSpPr>
          <p:nvPr>
            <p:ph idx="1"/>
          </p:nvPr>
        </p:nvSpPr>
        <p:spPr>
          <a:xfrm>
            <a:off x="228600" y="4267200"/>
            <a:ext cx="8610600" cy="947058"/>
          </a:xfrm>
        </p:spPr>
        <p:txBody>
          <a:bodyPr>
            <a:noAutofit/>
          </a:bodyPr>
          <a:lstStyle/>
          <a:p>
            <a:pPr marL="0" indent="0">
              <a:buNone/>
            </a:pPr>
            <a:r>
              <a:rPr lang="en-US" dirty="0"/>
              <a:t>Two crossed experimental factors (Type, Thickness) with random assignment and two replicates in each </a:t>
            </a:r>
            <a:r>
              <a:rPr lang="en-US" dirty="0" smtClean="0"/>
              <a:t>cell.</a:t>
            </a:r>
            <a:endParaRPr lang="en-US" dirty="0"/>
          </a:p>
        </p:txBody>
      </p:sp>
    </p:spTree>
    <p:extLst>
      <p:ext uri="{BB962C8B-B14F-4D97-AF65-F5344CB8AC3E}">
        <p14:creationId xmlns:p14="http://schemas.microsoft.com/office/powerpoint/2010/main" val="1047147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Example: Bird Hormones</a:t>
            </a:r>
          </a:p>
        </p:txBody>
      </p:sp>
      <p:sp>
        <p:nvSpPr>
          <p:cNvPr id="11" name="Content Placeholder 10"/>
          <p:cNvSpPr>
            <a:spLocks noGrp="1"/>
          </p:cNvSpPr>
          <p:nvPr>
            <p:ph idx="1"/>
          </p:nvPr>
        </p:nvSpPr>
        <p:spPr>
          <a:xfrm>
            <a:off x="243114" y="1415142"/>
            <a:ext cx="8610600" cy="985414"/>
          </a:xfrm>
        </p:spPr>
        <p:txBody>
          <a:bodyPr>
            <a:normAutofit/>
          </a:bodyPr>
          <a:lstStyle/>
          <a:p>
            <a:pPr marL="0" indent="0">
              <a:buNone/>
            </a:pPr>
            <a:r>
              <a:rPr lang="en-US" dirty="0"/>
              <a:t>Measure blood calcium levels in birds with and without a hormone supplement (data in </a:t>
            </a:r>
            <a:r>
              <a:rPr lang="en-US" dirty="0" err="1"/>
              <a:t>BirdCalcium</a:t>
            </a:r>
            <a:r>
              <a:rPr lang="en-US" dirty="0"/>
              <a:t>)</a:t>
            </a:r>
          </a:p>
        </p:txBody>
      </p:sp>
      <p:pic>
        <p:nvPicPr>
          <p:cNvPr id="3" name="Picture Placeholder 2" descr="A table with two rows and two columns with headers that read, Hormone equals No and Hormone equals Yes. The data presented in the table are as follows:&#10;Row 1. Male: Hormone equals No: 14.5, 11.0, 10.8, 14.3, 10.0. Hormone equals Yes: 32.0, 23.8, 28.8, 25.0, 29.3.&#10;Row 2. Female: Hormone equals No: 16.5, 18.4, 12.7, 14.0, 12.8. Hormone equals Yes: 31.9, 26.2, 21.5, 35.8, 40.2."/>
          <p:cNvPicPr>
            <a:picLocks noGrp="1" noChangeAspect="1"/>
          </p:cNvPicPr>
          <p:nvPr>
            <p:ph type="pic" sz="quarter" idx="11"/>
          </p:nvPr>
        </p:nvPicPr>
        <p:blipFill>
          <a:blip r:embed="rId2"/>
          <a:stretch>
            <a:fillRect/>
          </a:stretch>
        </p:blipFill>
        <p:spPr>
          <a:xfrm>
            <a:off x="304800" y="2819400"/>
            <a:ext cx="8541013" cy="1228016"/>
          </a:xfrm>
          <a:prstGeom prst="rect">
            <a:avLst/>
          </a:prstGeom>
          <a:noFill/>
          <a:ln>
            <a:noFill/>
          </a:ln>
        </p:spPr>
      </p:pic>
      <p:sp>
        <p:nvSpPr>
          <p:cNvPr id="4" name="Content Placeholder 3"/>
          <p:cNvSpPr>
            <a:spLocks noGrp="1"/>
          </p:cNvSpPr>
          <p:nvPr>
            <p:ph type="body" sz="quarter" idx="10"/>
          </p:nvPr>
        </p:nvSpPr>
        <p:spPr>
          <a:xfrm>
            <a:off x="241662" y="4572000"/>
            <a:ext cx="8673738" cy="1437407"/>
          </a:xfrm>
        </p:spPr>
        <p:txBody>
          <a:bodyPr>
            <a:noAutofit/>
          </a:bodyPr>
          <a:lstStyle/>
          <a:p>
            <a:pPr marL="0" indent="0">
              <a:buNone/>
            </a:pPr>
            <a:r>
              <a:rPr lang="en-US" dirty="0"/>
              <a:t>One experimental factor (Hormone) randomly assigned.</a:t>
            </a:r>
          </a:p>
          <a:p>
            <a:pPr marL="0" indent="0">
              <a:buNone/>
            </a:pPr>
            <a:r>
              <a:rPr lang="en-US" dirty="0"/>
              <a:t>One blocking factor (Sex) not randomly assigned.</a:t>
            </a:r>
          </a:p>
          <a:p>
            <a:pPr marL="0" indent="0">
              <a:buNone/>
            </a:pPr>
            <a:r>
              <a:rPr lang="en-US" dirty="0"/>
              <a:t>Factors are crossed with five replications in each </a:t>
            </a:r>
            <a:r>
              <a:rPr lang="en-US" dirty="0" smtClean="0"/>
              <a:t>cell.</a:t>
            </a:r>
          </a:p>
        </p:txBody>
      </p:sp>
    </p:spTree>
    <p:extLst>
      <p:ext uri="{BB962C8B-B14F-4D97-AF65-F5344CB8AC3E}">
        <p14:creationId xmlns:p14="http://schemas.microsoft.com/office/powerpoint/2010/main" val="409789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Example: Frantic Fingers</a:t>
            </a:r>
          </a:p>
        </p:txBody>
      </p:sp>
      <p:sp>
        <p:nvSpPr>
          <p:cNvPr id="11" name="Content Placeholder 10"/>
          <p:cNvSpPr>
            <a:spLocks noGrp="1"/>
          </p:cNvSpPr>
          <p:nvPr>
            <p:ph idx="1"/>
          </p:nvPr>
        </p:nvSpPr>
        <p:spPr/>
        <p:txBody>
          <a:bodyPr>
            <a:noAutofit/>
          </a:bodyPr>
          <a:lstStyle/>
          <a:p>
            <a:pPr marL="0" indent="0">
              <a:buNone/>
            </a:pPr>
            <a:r>
              <a:rPr lang="en-US" dirty="0"/>
              <a:t>Four subjects were given a placebo, caffeine, or </a:t>
            </a:r>
            <a:r>
              <a:rPr lang="en-US" dirty="0" err="1"/>
              <a:t>theobromine</a:t>
            </a:r>
            <a:r>
              <a:rPr lang="en-US" dirty="0"/>
              <a:t> (in a random order), and a finger tap rate was recorded after each drug.</a:t>
            </a:r>
          </a:p>
        </p:txBody>
      </p:sp>
      <p:sp>
        <p:nvSpPr>
          <p:cNvPr id="12" name="Content Placeholder 11"/>
          <p:cNvSpPr>
            <a:spLocks noGrp="1"/>
          </p:cNvSpPr>
          <p:nvPr>
            <p:ph type="body" sz="quarter" idx="10"/>
          </p:nvPr>
        </p:nvSpPr>
        <p:spPr>
          <a:xfrm>
            <a:off x="228600" y="3048000"/>
            <a:ext cx="4050094" cy="1884054"/>
          </a:xfrm>
        </p:spPr>
        <p:txBody>
          <a:bodyPr>
            <a:normAutofit/>
          </a:bodyPr>
          <a:lstStyle/>
          <a:p>
            <a:pPr marL="0" indent="0">
              <a:spcBef>
                <a:spcPts val="624"/>
              </a:spcBef>
              <a:buNone/>
            </a:pPr>
            <a:r>
              <a:rPr lang="en-US" dirty="0"/>
              <a:t>Data are in </a:t>
            </a:r>
            <a:r>
              <a:rPr lang="en-US" dirty="0" err="1" smtClean="0"/>
              <a:t>FranticFingers</a:t>
            </a:r>
            <a:endParaRPr lang="en-US" dirty="0" smtClean="0"/>
          </a:p>
          <a:p>
            <a:pPr marL="0" indent="0">
              <a:spcBef>
                <a:spcPts val="624"/>
              </a:spcBef>
              <a:buNone/>
            </a:pPr>
            <a:r>
              <a:rPr lang="en-US" dirty="0"/>
              <a:t>Treatment: Drug</a:t>
            </a:r>
          </a:p>
          <a:p>
            <a:pPr marL="0" indent="0">
              <a:spcBef>
                <a:spcPts val="624"/>
              </a:spcBef>
              <a:buNone/>
            </a:pPr>
            <a:r>
              <a:rPr lang="en-US" dirty="0"/>
              <a:t>Blocks: Subject Response: Tap </a:t>
            </a:r>
            <a:r>
              <a:rPr lang="en-US" dirty="0" smtClean="0"/>
              <a:t>rate</a:t>
            </a:r>
            <a:endParaRPr lang="en-US" dirty="0"/>
          </a:p>
        </p:txBody>
      </p:sp>
      <p:graphicFrame>
        <p:nvGraphicFramePr>
          <p:cNvPr id="14" name="Table 4"/>
          <p:cNvGraphicFramePr>
            <a:graphicFrameLocks noGrp="1"/>
          </p:cNvGraphicFramePr>
          <p:nvPr>
            <p:ph type="tbl" sz="quarter" idx="12"/>
            <p:extLst>
              <p:ext uri="{D42A27DB-BD31-4B8C-83A1-F6EECF244321}">
                <p14:modId xmlns:p14="http://schemas.microsoft.com/office/powerpoint/2010/main" val="3064570104"/>
              </p:ext>
            </p:extLst>
          </p:nvPr>
        </p:nvGraphicFramePr>
        <p:xfrm>
          <a:off x="4267200" y="3048000"/>
          <a:ext cx="4762500" cy="1524000"/>
        </p:xfrm>
        <a:graphic>
          <a:graphicData uri="http://schemas.openxmlformats.org/drawingml/2006/table">
            <a:tbl>
              <a:tblPr firstRow="1">
                <a:tableStyleId>{5940675A-B579-460E-94D1-54222C63F5DA}</a:tableStyleId>
              </a:tblPr>
              <a:tblGrid>
                <a:gridCol w="1275080">
                  <a:extLst>
                    <a:ext uri="{9D8B030D-6E8A-4147-A177-3AD203B41FA5}">
                      <a16:colId xmlns:a16="http://schemas.microsoft.com/office/drawing/2014/main" xmlns="" val="20000"/>
                    </a:ext>
                  </a:extLst>
                </a:gridCol>
                <a:gridCol w="871855">
                  <a:extLst>
                    <a:ext uri="{9D8B030D-6E8A-4147-A177-3AD203B41FA5}">
                      <a16:colId xmlns:a16="http://schemas.microsoft.com/office/drawing/2014/main" xmlns="" val="20001"/>
                    </a:ext>
                  </a:extLst>
                </a:gridCol>
                <a:gridCol w="871855">
                  <a:extLst>
                    <a:ext uri="{9D8B030D-6E8A-4147-A177-3AD203B41FA5}">
                      <a16:colId xmlns:a16="http://schemas.microsoft.com/office/drawing/2014/main" xmlns="" val="20002"/>
                    </a:ext>
                  </a:extLst>
                </a:gridCol>
                <a:gridCol w="871855"/>
                <a:gridCol w="871855"/>
              </a:tblGrid>
              <a:tr h="0">
                <a:tc>
                  <a:txBody>
                    <a:bodyPr/>
                    <a:lstStyle/>
                    <a:p>
                      <a:pPr algn="ctr"/>
                      <a:endParaRPr lang="en-US" sz="1400" b="1"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smtClean="0">
                          <a:solidFill>
                            <a:schemeClr val="tx1"/>
                          </a:solidFill>
                          <a:latin typeface="Arial" panose="020B0604020202020204" pitchFamily="34" charset="0"/>
                          <a:cs typeface="Arial" panose="020B0604020202020204" pitchFamily="34" charset="0"/>
                        </a:rPr>
                        <a:t>Subject</a:t>
                      </a:r>
                      <a:endParaRPr lang="en-US" sz="14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smtClean="0">
                          <a:latin typeface="Arial" panose="020B0604020202020204" pitchFamily="34" charset="0"/>
                          <a:cs typeface="Arial" panose="020B0604020202020204" pitchFamily="34" charset="0"/>
                        </a:rPr>
                        <a:t>Subject</a:t>
                      </a:r>
                      <a:endParaRPr lang="en-US" sz="14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smtClean="0">
                          <a:solidFill>
                            <a:schemeClr val="tx1"/>
                          </a:solidFill>
                          <a:latin typeface="Arial" panose="020B0604020202020204" pitchFamily="34" charset="0"/>
                          <a:cs typeface="Arial" panose="020B0604020202020204" pitchFamily="34" charset="0"/>
                        </a:rPr>
                        <a:t>Subject</a:t>
                      </a:r>
                      <a:endParaRPr lang="en-US" sz="14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latin typeface="Arial" panose="020B0604020202020204" pitchFamily="34" charset="0"/>
                          <a:cs typeface="Arial" panose="020B0604020202020204" pitchFamily="34" charset="0"/>
                        </a:rPr>
                        <a:t>Subject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7160">
                <a:tc>
                  <a:txBody>
                    <a:bodyPr/>
                    <a:lstStyle/>
                    <a:p>
                      <a:pPr algn="ctr"/>
                      <a:r>
                        <a:rPr lang="en-US" sz="1400" b="1" kern="1200" dirty="0">
                          <a:solidFill>
                            <a:schemeClr val="tx1"/>
                          </a:solidFill>
                          <a:latin typeface="Arial" panose="020B0604020202020204" pitchFamily="34" charset="0"/>
                          <a:ea typeface="+mn-ea"/>
                          <a:cs typeface="Arial" panose="020B0604020202020204" pitchFamily="34" charset="0"/>
                        </a:rPr>
                        <a:t>Drug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solidFill>
                            <a:schemeClr val="tx1"/>
                          </a:solidFill>
                          <a:latin typeface="Arial" panose="020B0604020202020204" pitchFamily="34" charset="0"/>
                          <a:cs typeface="Arial" panose="020B0604020202020204" pitchFamily="34" charset="0"/>
                        </a:rPr>
                        <a:t>D</a:t>
                      </a:r>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121920">
                <a:tc>
                  <a:txBody>
                    <a:bodyPr/>
                    <a:lstStyle/>
                    <a:p>
                      <a:pPr algn="ctr"/>
                      <a:r>
                        <a:rPr lang="en-US" sz="1400" dirty="0">
                          <a:solidFill>
                            <a:schemeClr val="tx1"/>
                          </a:solidFill>
                          <a:latin typeface="Arial" panose="020B0604020202020204" pitchFamily="34" charset="0"/>
                          <a:cs typeface="Arial" panose="020B0604020202020204" pitchFamily="34" charset="0"/>
                        </a:rPr>
                        <a:t>Placebo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solidFill>
                            <a:schemeClr val="tx1"/>
                          </a:solidFill>
                          <a:latin typeface="Arial" panose="020B0604020202020204" pitchFamily="34" charset="0"/>
                          <a:cs typeface="Arial" panose="020B0604020202020204" pitchFamily="34" charset="0"/>
                        </a:rPr>
                        <a:t>6</a:t>
                      </a:r>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0">
                <a:tc>
                  <a:txBody>
                    <a:bodyPr/>
                    <a:lstStyle/>
                    <a:p>
                      <a:pPr algn="ctr"/>
                      <a:r>
                        <a:rPr lang="en-US" sz="1400" dirty="0">
                          <a:solidFill>
                            <a:schemeClr val="tx1"/>
                          </a:solidFill>
                          <a:latin typeface="Arial" panose="020B0604020202020204" pitchFamily="34" charset="0"/>
                          <a:cs typeface="Arial" panose="020B0604020202020204" pitchFamily="34" charset="0"/>
                        </a:rPr>
                        <a:t>Caffeine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solidFill>
                            <a:schemeClr val="tx1"/>
                          </a:solidFill>
                          <a:latin typeface="Arial" panose="020B0604020202020204" pitchFamily="34" charset="0"/>
                          <a:cs typeface="Arial" panose="020B0604020202020204" pitchFamily="34" charset="0"/>
                        </a:rPr>
                        <a:t>13</a:t>
                      </a:r>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0">
                <a:tc>
                  <a:txBody>
                    <a:bodyPr/>
                    <a:lstStyle/>
                    <a:p>
                      <a:pPr algn="ctr"/>
                      <a:r>
                        <a:rPr lang="en-US" sz="1400" dirty="0">
                          <a:solidFill>
                            <a:schemeClr val="tx1"/>
                          </a:solidFill>
                          <a:latin typeface="Arial" panose="020B0604020202020204" pitchFamily="34" charset="0"/>
                          <a:cs typeface="Arial" panose="020B0604020202020204" pitchFamily="34" charset="0"/>
                        </a:rPr>
                        <a:t>Theobromine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tx1"/>
                          </a:solidFill>
                          <a:latin typeface="Arial" panose="020B0604020202020204" pitchFamily="34" charset="0"/>
                          <a:cs typeface="Arial" panose="020B0604020202020204" pitchFamily="34"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smtClean="0">
                          <a:solidFill>
                            <a:schemeClr val="tx1"/>
                          </a:solidFill>
                          <a:latin typeface="Arial" panose="020B0604020202020204" pitchFamily="34" charset="0"/>
                          <a:cs typeface="Arial" panose="020B0604020202020204" pitchFamily="34" charset="0"/>
                        </a:rPr>
                        <a:t>32</a:t>
                      </a:r>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Content Placeholder 8"/>
          <p:cNvSpPr>
            <a:spLocks noGrp="1"/>
          </p:cNvSpPr>
          <p:nvPr>
            <p:ph sz="quarter" idx="14"/>
          </p:nvPr>
        </p:nvSpPr>
        <p:spPr>
          <a:xfrm>
            <a:off x="274967" y="5410200"/>
            <a:ext cx="7954081" cy="462123"/>
          </a:xfrm>
        </p:spPr>
        <p:txBody>
          <a:bodyPr>
            <a:normAutofit fontScale="92500" lnSpcReduction="10000"/>
          </a:bodyPr>
          <a:lstStyle/>
          <a:p>
            <a:pPr marL="0" indent="0">
              <a:buNone/>
            </a:pPr>
            <a:r>
              <a:rPr lang="en-US" sz="2800" dirty="0"/>
              <a:t>No replication in each cell </a:t>
            </a:r>
            <a:r>
              <a:rPr lang="en-US" sz="2800" dirty="0">
                <a:sym typeface="Symbol" panose="05050102010706020507" pitchFamily="18" charset="2"/>
              </a:rPr>
              <a:t> can’t assess interaction</a:t>
            </a:r>
            <a:r>
              <a:rPr lang="en-US" sz="2800" dirty="0"/>
              <a:t> </a:t>
            </a:r>
          </a:p>
        </p:txBody>
      </p:sp>
    </p:spTree>
    <p:extLst>
      <p:ext uri="{BB962C8B-B14F-4D97-AF65-F5344CB8AC3E}">
        <p14:creationId xmlns:p14="http://schemas.microsoft.com/office/powerpoint/2010/main" val="804207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Example: River Iron</a:t>
            </a:r>
          </a:p>
        </p:txBody>
      </p:sp>
      <p:sp>
        <p:nvSpPr>
          <p:cNvPr id="11" name="Content Placeholder 10"/>
          <p:cNvSpPr>
            <a:spLocks noGrp="1"/>
          </p:cNvSpPr>
          <p:nvPr>
            <p:ph idx="1"/>
          </p:nvPr>
        </p:nvSpPr>
        <p:spPr>
          <a:xfrm>
            <a:off x="243114" y="1415142"/>
            <a:ext cx="5090886" cy="4833258"/>
          </a:xfrm>
        </p:spPr>
        <p:txBody>
          <a:bodyPr>
            <a:noAutofit/>
          </a:bodyPr>
          <a:lstStyle/>
          <a:p>
            <a:pPr marL="0" indent="0">
              <a:spcBef>
                <a:spcPts val="624"/>
              </a:spcBef>
              <a:buNone/>
            </a:pPr>
            <a:r>
              <a:rPr lang="en-US" sz="2100" dirty="0"/>
              <a:t>Iron concentrations (ppm) were measured in three different places (upstream, midstream, and downstream) in four different rivers</a:t>
            </a:r>
            <a:r>
              <a:rPr lang="en-US" sz="2100" dirty="0" smtClean="0"/>
              <a:t>.</a:t>
            </a:r>
            <a:endParaRPr lang="en-US" sz="2100" dirty="0"/>
          </a:p>
          <a:p>
            <a:pPr marL="0" indent="0">
              <a:spcBef>
                <a:spcPts val="624"/>
              </a:spcBef>
              <a:buNone/>
            </a:pPr>
            <a:endParaRPr lang="en-US" sz="2100" dirty="0" smtClean="0"/>
          </a:p>
          <a:p>
            <a:pPr marL="0" indent="0">
              <a:spcBef>
                <a:spcPts val="624"/>
              </a:spcBef>
              <a:buNone/>
            </a:pPr>
            <a:r>
              <a:rPr lang="en-US" sz="2100" dirty="0" smtClean="0"/>
              <a:t>Data </a:t>
            </a:r>
            <a:r>
              <a:rPr lang="en-US" sz="2100" dirty="0"/>
              <a:t>are in </a:t>
            </a:r>
            <a:r>
              <a:rPr lang="en-US" sz="2100" dirty="0" err="1"/>
              <a:t>RiverIron</a:t>
            </a:r>
            <a:endParaRPr lang="en-US" sz="2100" dirty="0"/>
          </a:p>
          <a:p>
            <a:pPr marL="0" indent="0">
              <a:spcBef>
                <a:spcPts val="624"/>
              </a:spcBef>
              <a:buNone/>
            </a:pPr>
            <a:endParaRPr lang="en-US" sz="2100" dirty="0" smtClean="0"/>
          </a:p>
          <a:p>
            <a:pPr marL="0" indent="0">
              <a:spcBef>
                <a:spcPts val="624"/>
              </a:spcBef>
              <a:buNone/>
            </a:pPr>
            <a:r>
              <a:rPr lang="en-US" sz="2100" dirty="0" smtClean="0"/>
              <a:t>Treatment</a:t>
            </a:r>
            <a:r>
              <a:rPr lang="en-US" sz="2100" dirty="0"/>
              <a:t>: River</a:t>
            </a:r>
          </a:p>
          <a:p>
            <a:pPr marL="0" indent="0">
              <a:spcBef>
                <a:spcPts val="624"/>
              </a:spcBef>
              <a:buNone/>
            </a:pPr>
            <a:r>
              <a:rPr lang="en-US" sz="2100" dirty="0"/>
              <a:t>Blocks: Site</a:t>
            </a:r>
          </a:p>
          <a:p>
            <a:pPr marL="0" indent="0">
              <a:spcBef>
                <a:spcPts val="624"/>
              </a:spcBef>
              <a:buNone/>
            </a:pPr>
            <a:r>
              <a:rPr lang="en-US" sz="2100" dirty="0"/>
              <a:t>Response: </a:t>
            </a:r>
            <a:r>
              <a:rPr lang="en-US" sz="2100" dirty="0" smtClean="0"/>
              <a:t>Iron</a:t>
            </a:r>
          </a:p>
          <a:p>
            <a:pPr marL="0" indent="0">
              <a:spcBef>
                <a:spcPts val="624"/>
              </a:spcBef>
              <a:buNone/>
            </a:pPr>
            <a:endParaRPr lang="en-US" sz="2100" dirty="0" smtClean="0"/>
          </a:p>
          <a:p>
            <a:pPr marL="0" indent="0">
              <a:spcBef>
                <a:spcPts val="624"/>
              </a:spcBef>
              <a:buNone/>
            </a:pPr>
            <a:r>
              <a:rPr lang="en-US" sz="2100" dirty="0" smtClean="0"/>
              <a:t>No </a:t>
            </a:r>
            <a:r>
              <a:rPr lang="en-US" sz="2100" dirty="0"/>
              <a:t>randomization and no replication within each cell</a:t>
            </a:r>
            <a:r>
              <a:rPr lang="en-US" sz="2100" dirty="0" smtClean="0"/>
              <a:t>.</a:t>
            </a:r>
            <a:endParaRPr lang="en-US" sz="2100" dirty="0"/>
          </a:p>
        </p:txBody>
      </p:sp>
      <p:pic>
        <p:nvPicPr>
          <p:cNvPr id="15" name="Picture Placeholder 14" descr="A map plots four different places in New York, where iron concentrations were measured. The four different places are Grasse River, Oswegatchie River, Racquette Lake, and a place St. Regis. The map shows four different lines representing these four places extending from the north to the south. Three circles on each line denote the upstream, midstream, and downstream. The map has Canada labeled in the north. The map legend reads, 1. Oswegatchie; 2. Grasse; 3. Racquette; 4. St. Regis. Each line has the number marked to represent the place. Toward the west is the area Oswegatchie River marked, followed by Grasse River and Racquette Lake in the center, and toward the west is area St. Regis marked.">
            <a:extLst>
              <a:ext uri="{FF2B5EF4-FFF2-40B4-BE49-F238E27FC236}">
                <a16:creationId xmlns:a16="http://schemas.microsoft.com/office/drawing/2014/main" xmlns="" id="{E17DFADC-D53B-4BC2-A50C-78163BED1B3C}"/>
              </a:ext>
            </a:extLst>
          </p:cNvPr>
          <p:cNvPicPr>
            <a:picLocks noGrp="1" noChangeAspect="1"/>
          </p:cNvPicPr>
          <p:nvPr>
            <p:ph type="pic" sz="quarter" idx="13"/>
          </p:nvPr>
        </p:nvPicPr>
        <p:blipFill>
          <a:blip r:embed="rId3"/>
          <a:stretch>
            <a:fillRect/>
          </a:stretch>
        </p:blipFill>
        <p:spPr>
          <a:xfrm>
            <a:off x="5943600" y="1397936"/>
            <a:ext cx="2470576" cy="2550559"/>
          </a:xfrm>
          <a:prstGeom prst="rect">
            <a:avLst/>
          </a:prstGeom>
          <a:noFill/>
          <a:ln>
            <a:noFill/>
          </a:ln>
        </p:spPr>
      </p:pic>
      <p:graphicFrame>
        <p:nvGraphicFramePr>
          <p:cNvPr id="13" name="Table 4"/>
          <p:cNvGraphicFramePr>
            <a:graphicFrameLocks noGrp="1"/>
          </p:cNvGraphicFramePr>
          <p:nvPr>
            <p:ph type="tbl" sz="quarter" idx="12"/>
            <p:extLst>
              <p:ext uri="{D42A27DB-BD31-4B8C-83A1-F6EECF244321}">
                <p14:modId xmlns:p14="http://schemas.microsoft.com/office/powerpoint/2010/main" val="819762798"/>
              </p:ext>
            </p:extLst>
          </p:nvPr>
        </p:nvGraphicFramePr>
        <p:xfrm>
          <a:off x="5518466" y="4267200"/>
          <a:ext cx="3396934" cy="1828800"/>
        </p:xfrm>
        <a:graphic>
          <a:graphicData uri="http://schemas.openxmlformats.org/drawingml/2006/table">
            <a:tbl>
              <a:tblPr firstRow="1">
                <a:tableStyleId>{5940675A-B579-460E-94D1-54222C63F5DA}</a:tableStyleId>
              </a:tblPr>
              <a:tblGrid>
                <a:gridCol w="1413193">
                  <a:extLst>
                    <a:ext uri="{9D8B030D-6E8A-4147-A177-3AD203B41FA5}">
                      <a16:colId xmlns:a16="http://schemas.microsoft.com/office/drawing/2014/main" xmlns="" val="20000"/>
                    </a:ext>
                  </a:extLst>
                </a:gridCol>
                <a:gridCol w="613093">
                  <a:extLst>
                    <a:ext uri="{9D8B030D-6E8A-4147-A177-3AD203B41FA5}">
                      <a16:colId xmlns:a16="http://schemas.microsoft.com/office/drawing/2014/main" xmlns="" val="20001"/>
                    </a:ext>
                  </a:extLst>
                </a:gridCol>
                <a:gridCol w="613093">
                  <a:extLst>
                    <a:ext uri="{9D8B030D-6E8A-4147-A177-3AD203B41FA5}">
                      <a16:colId xmlns:a16="http://schemas.microsoft.com/office/drawing/2014/main" xmlns="" val="20002"/>
                    </a:ext>
                  </a:extLst>
                </a:gridCol>
                <a:gridCol w="757555"/>
              </a:tblGrid>
              <a:tr h="0">
                <a:tc>
                  <a:txBody>
                    <a:bodyPr/>
                    <a:lstStyle/>
                    <a:p>
                      <a:pPr algn="ctr"/>
                      <a:endParaRPr lang="en-US" sz="1400" b="1"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smtClean="0">
                          <a:solidFill>
                            <a:schemeClr val="tx1"/>
                          </a:solidFill>
                          <a:latin typeface="Arial" panose="020B0604020202020204" pitchFamily="34" charset="0"/>
                          <a:cs typeface="Arial" panose="020B0604020202020204" pitchFamily="34" charset="0"/>
                        </a:rPr>
                        <a:t>Site</a:t>
                      </a:r>
                      <a:endParaRPr lang="en-US" sz="14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smtClean="0">
                          <a:solidFill>
                            <a:schemeClr val="tx1"/>
                          </a:solidFill>
                          <a:latin typeface="Arial" panose="020B0604020202020204" pitchFamily="34" charset="0"/>
                          <a:cs typeface="Arial" panose="020B0604020202020204" pitchFamily="34" charset="0"/>
                        </a:rPr>
                        <a:t>Site</a:t>
                      </a:r>
                      <a:endParaRPr lang="en-US" sz="14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smtClean="0">
                          <a:solidFill>
                            <a:schemeClr val="tx1"/>
                          </a:solidFill>
                          <a:latin typeface="Arial" panose="020B0604020202020204" pitchFamily="34" charset="0"/>
                          <a:cs typeface="Arial" panose="020B0604020202020204" pitchFamily="34" charset="0"/>
                        </a:rPr>
                        <a:t>Site</a:t>
                      </a:r>
                      <a:endParaRPr lang="en-US" sz="1400" b="1"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7160">
                <a:tc>
                  <a:txBody>
                    <a:bodyPr/>
                    <a:lstStyle/>
                    <a:p>
                      <a:pPr algn="ctr"/>
                      <a:r>
                        <a:rPr lang="en-US" sz="1400" dirty="0">
                          <a:solidFill>
                            <a:schemeClr val="tx1"/>
                          </a:solidFill>
                          <a:latin typeface="Arial" panose="020B0604020202020204" pitchFamily="34" charset="0"/>
                          <a:cs typeface="Arial" panose="020B0604020202020204" pitchFamily="34" charset="0"/>
                        </a:rPr>
                        <a:t>River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Mid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Down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121920">
                <a:tc>
                  <a:txBody>
                    <a:bodyPr/>
                    <a:lstStyle/>
                    <a:p>
                      <a:pPr algn="ctr"/>
                      <a:r>
                        <a:rPr lang="en-US" sz="1400" dirty="0">
                          <a:solidFill>
                            <a:schemeClr val="tx1"/>
                          </a:solidFill>
                          <a:latin typeface="Arial" panose="020B0604020202020204" pitchFamily="34" charset="0"/>
                          <a:cs typeface="Arial" panose="020B0604020202020204" pitchFamily="34" charset="0"/>
                        </a:rPr>
                        <a:t>Grasse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944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525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327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0">
                <a:tc>
                  <a:txBody>
                    <a:bodyPr/>
                    <a:lstStyle/>
                    <a:p>
                      <a:pPr algn="ctr"/>
                      <a:r>
                        <a:rPr lang="en-US" sz="1400" dirty="0">
                          <a:solidFill>
                            <a:schemeClr val="tx1"/>
                          </a:solidFill>
                          <a:latin typeface="Arial" panose="020B0604020202020204" pitchFamily="34" charset="0"/>
                          <a:cs typeface="Arial" panose="020B0604020202020204" pitchFamily="34" charset="0"/>
                        </a:rPr>
                        <a:t>Oswegatchie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860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229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0">
                <a:tc>
                  <a:txBody>
                    <a:bodyPr/>
                    <a:lstStyle/>
                    <a:p>
                      <a:pPr algn="ctr"/>
                      <a:r>
                        <a:rPr lang="en-US" sz="1400" dirty="0" err="1">
                          <a:solidFill>
                            <a:schemeClr val="tx1"/>
                          </a:solidFill>
                          <a:latin typeface="Arial" panose="020B0604020202020204" pitchFamily="34" charset="0"/>
                          <a:cs typeface="Arial" panose="020B0604020202020204" pitchFamily="34" charset="0"/>
                        </a:rPr>
                        <a:t>Racquette</a:t>
                      </a:r>
                      <a:endParaRPr lang="en-US"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0">
                <a:tc>
                  <a:txBody>
                    <a:bodyPr/>
                    <a:lstStyle/>
                    <a:p>
                      <a:pPr algn="ctr"/>
                      <a:r>
                        <a:rPr lang="en-US" sz="1400" dirty="0">
                          <a:solidFill>
                            <a:schemeClr val="tx1"/>
                          </a:solidFill>
                          <a:latin typeface="Arial" panose="020B0604020202020204" pitchFamily="34" charset="0"/>
                          <a:cs typeface="Arial" panose="020B0604020202020204" pitchFamily="34" charset="0"/>
                        </a:rPr>
                        <a:t>St. Regis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751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568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latin typeface="Arial" panose="020B0604020202020204" pitchFamily="34" charset="0"/>
                          <a:cs typeface="Arial" panose="020B0604020202020204" pitchFamily="34" charset="0"/>
                        </a:rPr>
                        <a:t>350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205925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Example: Dinosaur Iridium</a:t>
            </a:r>
          </a:p>
        </p:txBody>
      </p:sp>
      <p:sp>
        <p:nvSpPr>
          <p:cNvPr id="11" name="Content Placeholder 10"/>
          <p:cNvSpPr>
            <a:spLocks noGrp="1"/>
          </p:cNvSpPr>
          <p:nvPr>
            <p:ph idx="1"/>
          </p:nvPr>
        </p:nvSpPr>
        <p:spPr>
          <a:xfrm>
            <a:off x="243114" y="1355682"/>
            <a:ext cx="8610600" cy="1308118"/>
          </a:xfrm>
        </p:spPr>
        <p:txBody>
          <a:bodyPr>
            <a:noAutofit/>
          </a:bodyPr>
          <a:lstStyle/>
          <a:p>
            <a:pPr marL="0" indent="0">
              <a:buNone/>
            </a:pPr>
            <a:r>
              <a:rPr lang="en-US" dirty="0"/>
              <a:t>Measure the amount of iridium (a possible sign of an asteroid) at various depths of rock (older are deeper). Data are in Dinosaurs.</a:t>
            </a:r>
          </a:p>
        </p:txBody>
      </p:sp>
      <p:sp>
        <p:nvSpPr>
          <p:cNvPr id="12" name="Content Placeholder 11"/>
          <p:cNvSpPr>
            <a:spLocks noGrp="1"/>
          </p:cNvSpPr>
          <p:nvPr>
            <p:ph type="body" sz="quarter" idx="10"/>
          </p:nvPr>
        </p:nvSpPr>
        <p:spPr>
          <a:xfrm>
            <a:off x="297038" y="3519923"/>
            <a:ext cx="4427362" cy="1437407"/>
          </a:xfrm>
        </p:spPr>
        <p:txBody>
          <a:bodyPr>
            <a:noAutofit/>
          </a:bodyPr>
          <a:lstStyle/>
          <a:p>
            <a:r>
              <a:rPr lang="en-US" dirty="0"/>
              <a:t>Observational study</a:t>
            </a:r>
          </a:p>
          <a:p>
            <a:r>
              <a:rPr lang="en-US" dirty="0"/>
              <a:t>Replication in most cells</a:t>
            </a:r>
          </a:p>
          <a:p>
            <a:r>
              <a:rPr lang="en-US" dirty="0"/>
              <a:t>Unbalanced sample sizes</a:t>
            </a:r>
          </a:p>
        </p:txBody>
      </p:sp>
      <p:pic>
        <p:nvPicPr>
          <p:cNvPr id="16" name="Picture Placeholder 15" descr="A table with eight rows and six columns with headers that read, 345 meters depth, 346 meters depth, 347 meters depth, 348 meters depth, 349 meters depth, and 350 meters depth. The data presented in the table are as follows:&#10;Row 1. Limestone: 345 meters depth: 75. 346 meters depth: 120. 347 meters depth: 290. 348 meters depth: 170. 349 meters depth: 120. 350 meters depth: 5.&#10;Row 2. Limestone: 345 meters depth: 20. 346 meters depth: 210. 347 meters depth: 450. 348 meters depth: 205. 349 meters depth: 135. 350 meters depth: 90.&#10;Row 3. Limestone: 345 meters depth: blank. 346 meters depth: blank. 347 meters depth: 620. 348 meters depth: 260. 349 meters depth: blank. 350 meters depth: 105.&#10;Row 4. Shale: 345 meters depth: 110. 346 meters depth: 315. 347 meters depth: 710. 348 meters depth: 400. 349 meters depth: 120. 350 meters depth: 145.&#10;Row 5. Shale: 345 meters depth: 501. 346 meters depth: blank. 347 meters depth: 875. 348 meters depth: blank. 349 meters depth: 130. 350 meters depth: 214.&#10;Row 6. Shale: 345 meters depth: blank. 346 meters depth: blank. 347 meters depth: blank. 348 meters depth: blank. 349 meters depth: 135. 350 meters depth: blank.&#10;Row 7. Shale: 345 meters depth: blank. 346 meters depth: blank. 347 meters depth: blank. 348 meters depth: blank. 349 meters depth: 10. 350 meters depth: blank.&#10;Row 8. Shale: 345 meters depth: blank. 346 meters depth: blank. 347 meters depth: blank. 348 meters depth: blank. 349 meters depth: 290. 350 meters depth: blank."/>
          <p:cNvPicPr>
            <a:picLocks noGrp="1" noChangeAspect="1"/>
          </p:cNvPicPr>
          <p:nvPr>
            <p:ph type="pic" sz="quarter" idx="13"/>
          </p:nvPr>
        </p:nvPicPr>
        <p:blipFill>
          <a:blip r:embed="rId2"/>
          <a:stretch>
            <a:fillRect/>
          </a:stretch>
        </p:blipFill>
        <p:spPr>
          <a:xfrm>
            <a:off x="4821152" y="2933083"/>
            <a:ext cx="4110530" cy="3086717"/>
          </a:xfrm>
          <a:prstGeom prst="rect">
            <a:avLst/>
          </a:prstGeom>
          <a:noFill/>
          <a:ln>
            <a:noFill/>
          </a:ln>
        </p:spPr>
      </p:pic>
    </p:spTree>
    <p:extLst>
      <p:ext uri="{BB962C8B-B14F-4D97-AF65-F5344CB8AC3E}">
        <p14:creationId xmlns:p14="http://schemas.microsoft.com/office/powerpoint/2010/main" val="2696345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2544</TotalTime>
  <Words>382</Words>
  <Application>Microsoft Office PowerPoint</Application>
  <PresentationFormat>On-screen Show (4:3)</PresentationFormat>
  <Paragraphs>101</Paragraphs>
  <Slides>8</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ＭＳ Ｐゴシック</vt:lpstr>
      <vt:lpstr>Arial</vt:lpstr>
      <vt:lpstr>Arial Black</vt:lpstr>
      <vt:lpstr>Calibri</vt:lpstr>
      <vt:lpstr>Courier New</vt:lpstr>
      <vt:lpstr>Symbol</vt:lpstr>
      <vt:lpstr>Wingdings</vt:lpstr>
      <vt:lpstr>bergerinvitels3e_lectureslides_ch01_final</vt:lpstr>
      <vt:lpstr>Section 7.2 </vt:lpstr>
      <vt:lpstr>Section 7.2</vt:lpstr>
      <vt:lpstr>Experimental Design Principles</vt:lpstr>
      <vt:lpstr>Example: Glue Strength</vt:lpstr>
      <vt:lpstr>Example: Bird Hormones</vt:lpstr>
      <vt:lpstr>Example: Frantic Fingers</vt:lpstr>
      <vt:lpstr>Example: River Iron</vt:lpstr>
      <vt:lpstr>Example: Dinosaur Iridium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7.2</dc:title>
  <dc:creator>Canon</dc:creator>
  <cp:lastModifiedBy>Newton, Andy</cp:lastModifiedBy>
  <cp:revision>494</cp:revision>
  <dcterms:created xsi:type="dcterms:W3CDTF">2015-10-23T14:29:37Z</dcterms:created>
  <dcterms:modified xsi:type="dcterms:W3CDTF">2018-09-13T15:19:35Z</dcterms:modified>
</cp:coreProperties>
</file>